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236B-7250-9C42-A0D5-B002DED3A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A062C-04D3-C04B-92DD-773EF324A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B70C8-9FA0-CE42-885E-D754FF843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8FB08-DEBB-CA4A-A3B1-74051914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41B48-3B1E-684D-A573-15839666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174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675C-BD63-7045-812A-634D8A98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5665A-F6C9-4E4A-AE82-EAE6CC759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29C-43CF-6942-B3F0-11256581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1AA16-0208-714F-BF93-ADFFA65C6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F1265-11E8-824C-B018-BEBBA121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15148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1C9D4-0772-AC4F-8893-A037EC8B7E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5A576-A246-8C4E-93F0-54B4AE57C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7E3A7-8498-C546-89D5-ABD21B07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E1112-06B4-E842-9FB5-03722589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A06BB-C05F-204C-BD2F-8AF9A96F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7744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49F1-6604-3B43-8938-F78348CC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02FC5-903C-284A-B041-655CC2522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41288-8638-7643-9969-B05E52B0B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4F148-08D5-EE41-B811-795DD6E6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D88BD-769B-FD42-892E-A9B5D5F5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29345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1DE6-7A5E-394B-B6A4-52DCF0DE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4AEA7-742B-4B4E-800C-C3419DCB9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35C2A-89F1-8148-966B-7D1B6DC08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182F6-91D2-194B-9F21-23D52C5A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63BB-97DE-8447-BEAA-E98299D10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8449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4671-FD82-BB4E-BCB5-B12D1C7F8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45034-BA18-8448-BC8F-03ED5D6F3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E8032-D06C-0F47-A83A-F4FF33B3E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3B4A4-E176-3D4F-99B9-4EBAC7F38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4FF23-51DA-B84B-98CD-0B576AEFD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00851-DD4E-4042-AF2A-5CD039EE2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8753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DF3C5-D3CD-B54E-8E2B-83A62C06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ACC50-55B0-1545-AB13-EC65E58A3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B82EF-A7A8-0B45-A5DE-DA95AADAB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CD61C8-F633-184E-9544-7C752595F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2DCDC-321B-F047-A382-9C047CEF7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0A899B-3937-8F4B-B3D2-803D42E55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31B8A-4756-D74F-A8C0-1A138483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E6ADB-E99A-EE4D-80AB-05FBFE6B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5674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BD78-BD5E-7F41-BCE4-3646E05B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A815CE-3503-FC4F-9B89-5B95956D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5B0B6-E7AD-2642-B236-DA4D4267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E34AD-CBD9-6148-AA59-D676068E4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992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B690CA-4238-544B-A5B1-DD879F70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1CA7F-A5CE-BD43-8E26-D5DB4F509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572E9-3299-E04A-B428-3A2C6CCD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0758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8864-C945-8A49-A566-C43715443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ACB76-D191-5D4F-AE49-18ADE2AB5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1AC3A-FFCC-514F-A1FE-040348093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DD67C-03DD-A24B-8680-10FDAF901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A228D-AD30-924E-A57F-05DC4472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5EBE0-F3B3-154E-8BE0-CEDE79BE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52565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108D-7B91-F149-843F-F71D82E1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73FF98-617B-3146-AA33-5DE51FD55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11A16-0ED8-904A-95AC-ED8E6C732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3DEFE-0C16-EA4E-B8BF-A762038B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B452E-9C7E-344C-87E4-6EB7A3D9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587A9-EA2A-E840-8890-C89D00B7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47828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68ECB8-1F57-9347-82FC-E89AA46B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E82FB-141A-A443-95D0-DCF4FA13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C3847-BB58-6240-940A-8057310E7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B372D-C88B-C146-B3B0-2B607AF0D523}" type="datetimeFigureOut">
              <a:rPr lang="en-RU" smtClean="0"/>
              <a:t>28.02.2020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C4BAF-6891-8E49-8E23-5B182CFFA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19C0F-CC7A-4943-8499-3AE60456B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46672-7B88-904B-A697-FA536AD0104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009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ips.cc/paper/4824-imagenet-classification-with-deep-convolutional-neural-networks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409.1556.pdf%20http:/arxiv.org/abs/1409.1556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v-foundation.org/openaccess/content_cvpr_2015/papers/Szegedy_Going_Deeper_With_2015_CVPR_paper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openaccess.thecvf.com/content_cvpr_2016/papers/He_Deep_Residual_Learning_CVPR_2016_paper.pdf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5.11946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ngfanxin.cn/wp-content/uploads/2016/03/1998Lecun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openaccess.thecvf.com/content_CVPR_2019/papers/Tan_MnasNet_Platform-Aware_Neural_Architecture_Search_for_Mobile_CVPR_2019_paper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456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456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B216-DE67-4247-8E2A-C15494541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Классификация изображений с помощью нейронных сетей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F1A38-B245-774F-AC9E-4A5775C890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</a:t>
            </a:r>
            <a:r>
              <a:rPr lang="ru-RU" dirty="0"/>
              <a:t>на </a:t>
            </a:r>
            <a:r>
              <a:rPr lang="en-US" dirty="0"/>
              <a:t>MNIST, </a:t>
            </a:r>
            <a:r>
              <a:rPr lang="ru-RU" dirty="0" err="1"/>
              <a:t>свёрточные</a:t>
            </a:r>
            <a:r>
              <a:rPr lang="ru-RU" dirty="0"/>
              <a:t> нейронные сети и обратное распространение ошибки</a:t>
            </a:r>
            <a:r>
              <a:rPr lang="en-US" dirty="0"/>
              <a:t>, ImageNet: </a:t>
            </a:r>
            <a:r>
              <a:rPr lang="en-US" dirty="0" err="1"/>
              <a:t>AlexNet</a:t>
            </a:r>
            <a:r>
              <a:rPr lang="en-US" dirty="0"/>
              <a:t>, VGG, 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ResNet</a:t>
            </a:r>
            <a:r>
              <a:rPr lang="en-US" dirty="0"/>
              <a:t>, </a:t>
            </a:r>
            <a:r>
              <a:rPr lang="en-US" dirty="0" err="1"/>
              <a:t>ResNeXT</a:t>
            </a:r>
            <a:r>
              <a:rPr lang="en-US" dirty="0"/>
              <a:t>, </a:t>
            </a:r>
            <a:r>
              <a:rPr lang="en-US" dirty="0" err="1"/>
              <a:t>EffiecientNet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07406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275D-F7D4-D342-A28B-14B0767E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Поля и шаг </a:t>
            </a:r>
            <a:r>
              <a:rPr lang="en-US" dirty="0"/>
              <a:t>(padding and stride)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556308-4BC1-C544-B462-708FB7AA5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081"/>
            <a:ext cx="451122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CD83A-375E-F840-9E1C-E3FF3A607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0083"/>
            <a:ext cx="5029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8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E42DC-740F-CD4E-AF9D-5A8ED9010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Свёрочный</a:t>
            </a:r>
            <a:r>
              <a:rPr lang="ru-RU" dirty="0"/>
              <a:t> слой: вся правда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44327-E879-064A-B35A-6A986888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681" y="1799212"/>
            <a:ext cx="8598170" cy="956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67570-C719-2540-AFC8-67D47B654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23" y="3245660"/>
            <a:ext cx="4135201" cy="856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054EA-8C89-8A47-9C82-B70459CD8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229" y="4388554"/>
            <a:ext cx="3912073" cy="6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0355-246F-144D-A230-7090A314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Max pooling</a:t>
            </a:r>
            <a:r>
              <a:rPr lang="en-US" dirty="0"/>
              <a:t>, spatial pooling</a:t>
            </a:r>
            <a:r>
              <a:rPr lang="en-RU" dirty="0"/>
              <a:t> </a:t>
            </a:r>
            <a:r>
              <a:rPr lang="ru-RU" dirty="0"/>
              <a:t>(</a:t>
            </a:r>
            <a:r>
              <a:rPr lang="ru-RU" dirty="0" err="1"/>
              <a:t>субдискретизация</a:t>
            </a:r>
            <a:r>
              <a:rPr lang="ru-RU" dirty="0"/>
              <a:t>)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FB7B68-99E7-EE4F-91C3-E8AB2CEA6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950" y="2224510"/>
            <a:ext cx="6896100" cy="92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AA584D-0A6E-634E-AB38-4CCF7DD23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659" y="3685432"/>
            <a:ext cx="6591976" cy="11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1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B0B8-3D6F-8E4B-B130-CBAB98BA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активации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31972-A4EC-E94F-9D1C-A6CCF4096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6425"/>
            <a:ext cx="7906966" cy="25789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7CC28E-75A0-E444-8228-9CD6DF473571}"/>
              </a:ext>
            </a:extLst>
          </p:cNvPr>
          <p:cNvSpPr/>
          <p:nvPr/>
        </p:nvSpPr>
        <p:spPr>
          <a:xfrm>
            <a:off x="2137719" y="2310714"/>
            <a:ext cx="6610865" cy="46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0D54D6-CB79-B745-8C6C-894C4AD49C82}"/>
              </a:ext>
            </a:extLst>
          </p:cNvPr>
          <p:cNvSpPr/>
          <p:nvPr/>
        </p:nvSpPr>
        <p:spPr>
          <a:xfrm>
            <a:off x="2487827" y="3453713"/>
            <a:ext cx="6610865" cy="469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22557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0D7F-F217-4543-9903-C79071A0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потерь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1F71B-DEE3-2642-AA38-7042488A7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RBF, radial basis function – </a:t>
            </a:r>
            <a:r>
              <a:rPr lang="ru-RU" dirty="0"/>
              <a:t>расстояние Эвклида</a:t>
            </a:r>
          </a:p>
          <a:p>
            <a:r>
              <a:rPr lang="en-RU" dirty="0"/>
              <a:t>SoftMaxLoss</a:t>
            </a:r>
          </a:p>
          <a:p>
            <a:endParaRPr lang="en-RU" dirty="0"/>
          </a:p>
          <a:p>
            <a:endParaRPr lang="en-RU" dirty="0"/>
          </a:p>
          <a:p>
            <a:r>
              <a:rPr lang="en-RU" dirty="0"/>
              <a:t>Hinge Loss</a:t>
            </a:r>
            <a:r>
              <a:rPr lang="ru-RU" dirty="0"/>
              <a:t> (кусочно-линейная)</a:t>
            </a:r>
            <a:endParaRPr lang="en-RU" dirty="0"/>
          </a:p>
          <a:p>
            <a:endParaRPr lang="en-RU" dirty="0"/>
          </a:p>
          <a:p>
            <a:endParaRPr lang="en-RU" dirty="0"/>
          </a:p>
          <a:p>
            <a:endParaRPr lang="en-RU" dirty="0"/>
          </a:p>
          <a:p>
            <a:pPr marL="0" indent="0">
              <a:buNone/>
            </a:pPr>
            <a:endParaRPr lang="en-RU" dirty="0"/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3D80A-8F78-D94D-9BFE-38D47030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10" y="2728441"/>
            <a:ext cx="6128780" cy="1177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95AED-102F-5641-A9D0-1870F32C3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728" y="4808755"/>
            <a:ext cx="5081319" cy="92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9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3BBEF-2A1F-8743-89FB-CE5BEADA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 стохастического градиентного спуска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4165DC-B4F0-EC4D-9A23-727BB4F81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0600" y="2686844"/>
            <a:ext cx="7670800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EDF43-F773-1240-B639-655A08FBC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240" y="1815757"/>
            <a:ext cx="4800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4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0F3D-D065-D44D-9798-63F3A2AAB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Batch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C2DB2-21AA-4E40-B37A-BDE4789DBF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646141"/>
                <a:ext cx="10515600" cy="153082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размер </a:t>
                </a:r>
                <a:r>
                  <a:rPr lang="ru-RU" dirty="0" err="1"/>
                  <a:t>минибатча</a:t>
                </a: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число выходных слоёв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RU" dirty="0"/>
                  <a:t> – </a:t>
                </a:r>
                <a:r>
                  <a:rPr lang="ru-RU" dirty="0"/>
                  <a:t>размеры слоя</a:t>
                </a:r>
                <a:endParaRPr lang="en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DC2DB2-21AA-4E40-B37A-BDE4789DB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646141"/>
                <a:ext cx="10515600" cy="1530822"/>
              </a:xfrm>
              <a:blipFill>
                <a:blip r:embed="rId2"/>
                <a:stretch>
                  <a:fillRect l="-965" t="-6612" b="-826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DC5ED55-86F8-B340-BD05-A48656460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78" y="1690688"/>
            <a:ext cx="6228320" cy="711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D49F5E-0E3C-B94E-995C-E1487DF3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03" y="2739677"/>
            <a:ext cx="11182865" cy="10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6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5819-BFD8-7F4A-A19A-F2FD76D7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DropOut (</a:t>
            </a:r>
            <a:r>
              <a:rPr lang="ru-RU" dirty="0"/>
              <a:t>исключения)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3D3793-D2CD-A548-86CE-20169C4CB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268" y="1825625"/>
            <a:ext cx="88534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5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279A-7CFE-ED4E-8B21-FAF0B5976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23" y="377482"/>
            <a:ext cx="10777151" cy="1325563"/>
          </a:xfrm>
        </p:spPr>
        <p:txBody>
          <a:bodyPr/>
          <a:lstStyle/>
          <a:p>
            <a:r>
              <a:rPr lang="ru-RU" dirty="0"/>
              <a:t>Эффективность </a:t>
            </a:r>
            <a:r>
              <a:rPr lang="en-US" dirty="0"/>
              <a:t>dropout </a:t>
            </a:r>
            <a:r>
              <a:rPr lang="ru-RU" dirty="0"/>
              <a:t>и </a:t>
            </a:r>
            <a:r>
              <a:rPr lang="en-US" dirty="0"/>
              <a:t>batch normalization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8099BB-4224-EE47-9212-5AC68D32C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267" y="1825625"/>
            <a:ext cx="705346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DCD6D6-B336-8A46-87FD-81FFF25EF5DC}"/>
              </a:ext>
            </a:extLst>
          </p:cNvPr>
          <p:cNvSpPr/>
          <p:nvPr/>
        </p:nvSpPr>
        <p:spPr>
          <a:xfrm>
            <a:off x="2829697" y="5857103"/>
            <a:ext cx="951471" cy="319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4510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63D1-2D1D-BA45-A4C3-9656E848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AlexNet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298A51-C275-CA49-BD27-98358B461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32470"/>
            <a:ext cx="10515600" cy="3393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506F6-7FAA-AB4B-9062-41BDE003E317}"/>
              </a:ext>
            </a:extLst>
          </p:cNvPr>
          <p:cNvSpPr txBox="1"/>
          <p:nvPr/>
        </p:nvSpPr>
        <p:spPr>
          <a:xfrm>
            <a:off x="838200" y="5850234"/>
            <a:ext cx="1104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Krizhevsky</a:t>
            </a:r>
            <a:r>
              <a:rPr lang="en-GB" dirty="0"/>
              <a:t>, Alex, Ilya </a:t>
            </a:r>
            <a:r>
              <a:rPr lang="en-GB" dirty="0" err="1"/>
              <a:t>Sutskever</a:t>
            </a:r>
            <a:r>
              <a:rPr lang="en-GB" dirty="0"/>
              <a:t>, and Geoffrey E. Hinton. "</a:t>
            </a:r>
            <a:r>
              <a:rPr lang="en-GB" dirty="0" err="1"/>
              <a:t>Imagenet</a:t>
            </a:r>
            <a:r>
              <a:rPr lang="en-GB" dirty="0"/>
              <a:t> classification with deep convolutional neural networks." In </a:t>
            </a:r>
            <a:r>
              <a:rPr lang="en-GB" i="1" dirty="0"/>
              <a:t>Advances in neural information processing systems</a:t>
            </a:r>
            <a:r>
              <a:rPr lang="en-GB" dirty="0"/>
              <a:t>, pp. 1097-1105. 2012.</a:t>
            </a:r>
          </a:p>
          <a:p>
            <a:r>
              <a:rPr lang="en-GB" dirty="0">
                <a:hlinkClick r:id="rId3"/>
              </a:rPr>
              <a:t>http://papers.nips.cc/paper/4824-imagenet-classification-with-deep-convolutional-neural-networks.pdf</a:t>
            </a:r>
            <a:r>
              <a:rPr lang="en-GB" dirty="0"/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4542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B4FB-DD21-5E4D-8D5B-98AC3AE1A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E05EDB-B6C7-A942-8D9F-38B61569A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1699" y="1690688"/>
            <a:ext cx="71598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26C9A-F194-C14B-8F66-86BE6F3E79A9}"/>
              </a:ext>
            </a:extLst>
          </p:cNvPr>
          <p:cNvSpPr txBox="1"/>
          <p:nvPr/>
        </p:nvSpPr>
        <p:spPr>
          <a:xfrm>
            <a:off x="758757" y="2276272"/>
            <a:ext cx="3328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28x28 </a:t>
            </a:r>
            <a:r>
              <a:rPr lang="ru-RU" dirty="0"/>
              <a:t>точек</a:t>
            </a:r>
            <a:endParaRPr lang="en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U" dirty="0"/>
              <a:t>60000 </a:t>
            </a:r>
            <a:r>
              <a:rPr lang="ru-RU" dirty="0"/>
              <a:t>тренировочный набор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10000 тестовый набор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21383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01F5-C888-7148-95E0-B31E2586D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Число операций и количество памяти</a:t>
            </a:r>
            <a:endParaRPr lang="en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928F50-C379-0C4D-B1DE-DE743C9C49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60501" y="1984851"/>
          <a:ext cx="9270998" cy="4032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515">
                  <a:extLst>
                    <a:ext uri="{9D8B030D-6E8A-4147-A177-3AD203B41FA5}">
                      <a16:colId xmlns:a16="http://schemas.microsoft.com/office/drawing/2014/main" val="3966527369"/>
                    </a:ext>
                  </a:extLst>
                </a:gridCol>
                <a:gridCol w="827258">
                  <a:extLst>
                    <a:ext uri="{9D8B030D-6E8A-4147-A177-3AD203B41FA5}">
                      <a16:colId xmlns:a16="http://schemas.microsoft.com/office/drawing/2014/main" val="2871569045"/>
                    </a:ext>
                  </a:extLst>
                </a:gridCol>
                <a:gridCol w="827258">
                  <a:extLst>
                    <a:ext uri="{9D8B030D-6E8A-4147-A177-3AD203B41FA5}">
                      <a16:colId xmlns:a16="http://schemas.microsoft.com/office/drawing/2014/main" val="465521009"/>
                    </a:ext>
                  </a:extLst>
                </a:gridCol>
                <a:gridCol w="827258">
                  <a:extLst>
                    <a:ext uri="{9D8B030D-6E8A-4147-A177-3AD203B41FA5}">
                      <a16:colId xmlns:a16="http://schemas.microsoft.com/office/drawing/2014/main" val="3912526127"/>
                    </a:ext>
                  </a:extLst>
                </a:gridCol>
                <a:gridCol w="827258">
                  <a:extLst>
                    <a:ext uri="{9D8B030D-6E8A-4147-A177-3AD203B41FA5}">
                      <a16:colId xmlns:a16="http://schemas.microsoft.com/office/drawing/2014/main" val="391450306"/>
                    </a:ext>
                  </a:extLst>
                </a:gridCol>
                <a:gridCol w="1077655">
                  <a:extLst>
                    <a:ext uri="{9D8B030D-6E8A-4147-A177-3AD203B41FA5}">
                      <a16:colId xmlns:a16="http://schemas.microsoft.com/office/drawing/2014/main" val="3578683052"/>
                    </a:ext>
                  </a:extLst>
                </a:gridCol>
                <a:gridCol w="827258">
                  <a:extLst>
                    <a:ext uri="{9D8B030D-6E8A-4147-A177-3AD203B41FA5}">
                      <a16:colId xmlns:a16="http://schemas.microsoft.com/office/drawing/2014/main" val="1869885306"/>
                    </a:ext>
                  </a:extLst>
                </a:gridCol>
                <a:gridCol w="963550">
                  <a:extLst>
                    <a:ext uri="{9D8B030D-6E8A-4147-A177-3AD203B41FA5}">
                      <a16:colId xmlns:a16="http://schemas.microsoft.com/office/drawing/2014/main" val="3015047142"/>
                    </a:ext>
                  </a:extLst>
                </a:gridCol>
                <a:gridCol w="988907">
                  <a:extLst>
                    <a:ext uri="{9D8B030D-6E8A-4147-A177-3AD203B41FA5}">
                      <a16:colId xmlns:a16="http://schemas.microsoft.com/office/drawing/2014/main" val="3059536397"/>
                    </a:ext>
                  </a:extLst>
                </a:gridCol>
                <a:gridCol w="1179081">
                  <a:extLst>
                    <a:ext uri="{9D8B030D-6E8A-4147-A177-3AD203B41FA5}">
                      <a16:colId xmlns:a16="http://schemas.microsoft.com/office/drawing/2014/main" val="20172808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W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w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MultAdds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Memory input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Memory parameters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Memory output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3588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input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224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224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150528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8752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conv1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55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55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48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5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5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21780000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3600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145200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48049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relu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55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55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48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63772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max pooling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192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95790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conv2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192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112140288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150528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331776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32448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00949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relu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192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79648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conv3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192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112140288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150528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331776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32448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12342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relu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192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36069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conv4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128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8306688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24576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21632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34590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relu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192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08895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dense1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4096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13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265814016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150528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 dirty="0">
                          <a:effectLst/>
                        </a:rPr>
                        <a:t>132907008</a:t>
                      </a:r>
                      <a:endParaRPr lang="en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 dirty="0">
                          <a:effectLst/>
                        </a:rPr>
                        <a:t>4096</a:t>
                      </a:r>
                      <a:endParaRPr lang="en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17076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relu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1000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06623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dense2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4096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21780000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150528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4096000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4096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87441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relu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4096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75817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dense final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1000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21780000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150528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4096000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1000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30823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softmax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1000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65309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total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563,74128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903168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141790736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240920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03910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RU" sz="1200" u="none" strike="noStrike">
                          <a:effectLst/>
                        </a:rPr>
                        <a:t>34,07831764</a:t>
                      </a:r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R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2738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75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E6D0-8A16-4C4F-91FA-720B972D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97"/>
            <a:ext cx="10515600" cy="1325563"/>
          </a:xfrm>
        </p:spPr>
        <p:txBody>
          <a:bodyPr/>
          <a:lstStyle/>
          <a:p>
            <a:r>
              <a:rPr lang="en-RU" dirty="0"/>
              <a:t>VGG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B1CCA-2426-A54A-B1AD-F6CCE03C4EFD}"/>
              </a:ext>
            </a:extLst>
          </p:cNvPr>
          <p:cNvSpPr txBox="1"/>
          <p:nvPr/>
        </p:nvSpPr>
        <p:spPr>
          <a:xfrm>
            <a:off x="838200" y="5530632"/>
            <a:ext cx="10859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Simonyan</a:t>
            </a:r>
            <a:r>
              <a:rPr lang="en-GB" dirty="0"/>
              <a:t>, Karen, and Andrew Zisserman. "Very deep convolutional networks for large-scale image recognition." </a:t>
            </a:r>
            <a:r>
              <a:rPr lang="en-GB" i="1" dirty="0" err="1"/>
              <a:t>arXiv</a:t>
            </a:r>
            <a:r>
              <a:rPr lang="en-GB" i="1" dirty="0"/>
              <a:t> preprint arXiv:1409.1556</a:t>
            </a:r>
            <a:r>
              <a:rPr lang="en-GB" dirty="0"/>
              <a:t> (2014).</a:t>
            </a:r>
          </a:p>
          <a:p>
            <a:r>
              <a:rPr lang="en-GB" dirty="0">
                <a:hlinkClick r:id="rId2"/>
              </a:rPr>
              <a:t>https://arxiv.org/pdf/1409.1556.pdf%20http://arxiv.org/abs/1409.1556.pdf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C5406-0D37-8443-AB56-6E36A1D69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64" y="1224072"/>
            <a:ext cx="10195871" cy="430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0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F78D2-D693-474D-942E-45F546188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VGG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34ACB2-7C03-B24B-861F-0DB3BB91D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3518" y="194317"/>
            <a:ext cx="6281250" cy="62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13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7C1CA-DC4C-2142-A7D7-5DCF1F5D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GoogleNet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3C726-5C70-AE43-820F-A666B352E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5104212" y="-1183438"/>
            <a:ext cx="2703486" cy="922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E58E4-2865-F246-B550-82B501705D51}"/>
              </a:ext>
            </a:extLst>
          </p:cNvPr>
          <p:cNvSpPr txBox="1"/>
          <p:nvPr/>
        </p:nvSpPr>
        <p:spPr>
          <a:xfrm>
            <a:off x="838200" y="557679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Goodfellow, Ian J., Jonathon </a:t>
            </a:r>
            <a:r>
              <a:rPr lang="en-GB" dirty="0" err="1"/>
              <a:t>Shlens</a:t>
            </a:r>
            <a:r>
              <a:rPr lang="en-GB" dirty="0"/>
              <a:t>, and Christian </a:t>
            </a:r>
            <a:r>
              <a:rPr lang="en-GB" dirty="0" err="1"/>
              <a:t>Szegedy</a:t>
            </a:r>
            <a:r>
              <a:rPr lang="en-GB" dirty="0"/>
              <a:t>. "Explaining and harnessing adversarial examples." </a:t>
            </a:r>
            <a:r>
              <a:rPr lang="en-GB" i="1" dirty="0" err="1"/>
              <a:t>arXiv</a:t>
            </a:r>
            <a:r>
              <a:rPr lang="en-GB" i="1" dirty="0"/>
              <a:t> preprint arXiv:1412.6572</a:t>
            </a:r>
            <a:r>
              <a:rPr lang="en-GB" dirty="0"/>
              <a:t> (2014).</a:t>
            </a:r>
          </a:p>
          <a:p>
            <a:r>
              <a:rPr lang="en-GB" dirty="0">
                <a:hlinkClick r:id="rId3"/>
              </a:rPr>
              <a:t>https://www.cv-foundation.org/openaccess/content_cvpr_2015/papers/Szegedy_Going_Deeper_With_2015_CVPR_paper.pdf</a:t>
            </a:r>
            <a:r>
              <a:rPr lang="en-GB" dirty="0"/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04608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5ECC-5956-5347-8B10-19A5E49B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9" y="182176"/>
            <a:ext cx="3770870" cy="1325563"/>
          </a:xfrm>
        </p:spPr>
        <p:txBody>
          <a:bodyPr/>
          <a:lstStyle/>
          <a:p>
            <a:r>
              <a:rPr lang="en-RU" dirty="0"/>
              <a:t>GoogleNet, </a:t>
            </a:r>
            <a:br>
              <a:rPr lang="en-RU" dirty="0"/>
            </a:br>
            <a:r>
              <a:rPr lang="ru-RU" dirty="0"/>
              <a:t>блок </a:t>
            </a:r>
            <a:r>
              <a:rPr lang="en-US" dirty="0"/>
              <a:t>Inception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2A5886-B088-2B47-9F17-D5FB79C5A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985" y="182175"/>
            <a:ext cx="5722938" cy="63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7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FBBB-2681-8A4E-9946-51E75C6B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ResNet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0DBBF-70CE-E940-BFF2-E3CDDB9DEB22}"/>
              </a:ext>
            </a:extLst>
          </p:cNvPr>
          <p:cNvSpPr txBox="1"/>
          <p:nvPr/>
        </p:nvSpPr>
        <p:spPr>
          <a:xfrm>
            <a:off x="345990" y="5684108"/>
            <a:ext cx="1113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He, </a:t>
            </a:r>
            <a:r>
              <a:rPr lang="en-GB" dirty="0" err="1"/>
              <a:t>Kaiming</a:t>
            </a:r>
            <a:r>
              <a:rPr lang="en-GB" dirty="0"/>
              <a:t>, </a:t>
            </a:r>
            <a:r>
              <a:rPr lang="en-GB" dirty="0" err="1"/>
              <a:t>Xiangyu</a:t>
            </a:r>
            <a:r>
              <a:rPr lang="en-GB" dirty="0"/>
              <a:t> Zhang, </a:t>
            </a:r>
            <a:r>
              <a:rPr lang="en-GB" dirty="0" err="1"/>
              <a:t>Shaoqing</a:t>
            </a:r>
            <a:r>
              <a:rPr lang="en-GB" dirty="0"/>
              <a:t> Ren, and Jian Sun. "Deep residual learning for image recognition." In </a:t>
            </a:r>
            <a:r>
              <a:rPr lang="en-GB" i="1" dirty="0"/>
              <a:t>Proceedings of the IEEE conference on computer vision and pattern recognition</a:t>
            </a:r>
            <a:r>
              <a:rPr lang="en-GB" dirty="0"/>
              <a:t>, pp. 770-778. 2016.</a:t>
            </a:r>
          </a:p>
          <a:p>
            <a:r>
              <a:rPr lang="en-GB" dirty="0">
                <a:hlinkClick r:id="rId2"/>
              </a:rPr>
              <a:t>http://openaccess.thecvf.com/content_cvpr_2016/papers/He_Deep_Residual_Learning_CVPR_2016_paper.pdf</a:t>
            </a:r>
            <a:r>
              <a:rPr lang="en-GB" dirty="0"/>
              <a:t> </a:t>
            </a:r>
            <a:endParaRPr lang="en-RU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EB458E-68A9-3F46-AE6C-B33410ADC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1415" y="2132409"/>
            <a:ext cx="8356600" cy="3365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A5B070-D9B0-B742-9849-F9920F0A4FFE}"/>
              </a:ext>
            </a:extLst>
          </p:cNvPr>
          <p:cNvSpPr txBox="1"/>
          <p:nvPr/>
        </p:nvSpPr>
        <p:spPr>
          <a:xfrm>
            <a:off x="2599382" y="1579025"/>
            <a:ext cx="505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Проблема погрешностей вычисления градиентов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80387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A0D0-6AC5-1B42-ACDE-44870A590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Residual </a:t>
            </a:r>
            <a:r>
              <a:rPr lang="ru-RU" dirty="0"/>
              <a:t>блок</a:t>
            </a:r>
            <a:endParaRPr lang="en-RU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3C761C0-778F-834D-9C10-70EA73707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000" y="2509044"/>
            <a:ext cx="4826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5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7F9A-0997-5647-8367-F649D277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US" dirty="0" err="1"/>
              <a:t>ResNet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FE273-9C7C-7F4D-AF06-1E9BD0443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2" y="2006031"/>
            <a:ext cx="11170508" cy="355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19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B0FA-3F48-9F4D-8343-493AE31A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en-US" dirty="0" err="1"/>
              <a:t>ResNet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61E1C4-598E-8B44-B420-0EBA91BCE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4396" y="1825625"/>
            <a:ext cx="49432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08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CAEE-21E0-E14A-A5D8-EC1F54A3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EfficientNet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3E684F-C31D-DD44-835B-160D541FB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922" y="1466850"/>
            <a:ext cx="5888155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7DDD90-D438-E74E-979F-1DEB281C3BE8}"/>
              </a:ext>
            </a:extLst>
          </p:cNvPr>
          <p:cNvSpPr txBox="1"/>
          <p:nvPr/>
        </p:nvSpPr>
        <p:spPr>
          <a:xfrm>
            <a:off x="709484" y="5934670"/>
            <a:ext cx="10773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Tan, </a:t>
            </a:r>
            <a:r>
              <a:rPr lang="en-GB" dirty="0" err="1"/>
              <a:t>Mingxing</a:t>
            </a:r>
            <a:r>
              <a:rPr lang="en-GB" dirty="0"/>
              <a:t>, and Quoc V. Le. "</a:t>
            </a:r>
            <a:r>
              <a:rPr lang="en-GB" dirty="0" err="1"/>
              <a:t>Efficientnet</a:t>
            </a:r>
            <a:r>
              <a:rPr lang="en-GB" dirty="0"/>
              <a:t>: Rethinking model scaling for convolutional neural networks." </a:t>
            </a:r>
            <a:r>
              <a:rPr lang="en-GB" i="1" dirty="0" err="1"/>
              <a:t>arXiv</a:t>
            </a:r>
            <a:r>
              <a:rPr lang="en-GB" i="1" dirty="0"/>
              <a:t> preprint arXiv:1905.11946</a:t>
            </a:r>
            <a:r>
              <a:rPr lang="en-GB" dirty="0"/>
              <a:t> (2019).</a:t>
            </a:r>
          </a:p>
          <a:p>
            <a:r>
              <a:rPr lang="en-GB" dirty="0">
                <a:hlinkClick r:id="rId3"/>
              </a:rPr>
              <a:t>https://arxiv.org/pdf/1905.11946.pdf</a:t>
            </a:r>
            <a:r>
              <a:rPr lang="en-GB" dirty="0"/>
              <a:t>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12394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057E-4898-EC4B-811D-DC89A4A3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LeNet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3036DA-34E4-6D48-ADEE-D7CB71092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663" y="2066496"/>
            <a:ext cx="10515600" cy="3247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6EEEE6-DCAD-184A-B04D-4AB7CAF4E6B1}"/>
              </a:ext>
            </a:extLst>
          </p:cNvPr>
          <p:cNvSpPr txBox="1"/>
          <p:nvPr/>
        </p:nvSpPr>
        <p:spPr>
          <a:xfrm>
            <a:off x="838200" y="5846544"/>
            <a:ext cx="10418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LeCun</a:t>
            </a:r>
            <a:r>
              <a:rPr lang="en-GB" dirty="0"/>
              <a:t>, Yann, Léon </a:t>
            </a:r>
            <a:r>
              <a:rPr lang="en-GB" dirty="0" err="1"/>
              <a:t>Bottou</a:t>
            </a:r>
            <a:r>
              <a:rPr lang="en-GB" dirty="0"/>
              <a:t>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, and Patrick Haffner. "Gradient-based learning applied to document recognition." </a:t>
            </a:r>
            <a:r>
              <a:rPr lang="en-GB" i="1" dirty="0"/>
              <a:t>Proceedings of the IEEE</a:t>
            </a:r>
            <a:r>
              <a:rPr lang="en-GB" dirty="0"/>
              <a:t> 86, no. 11 (1998): 2278-2324.</a:t>
            </a:r>
            <a:endParaRPr lang="ru-RU" dirty="0"/>
          </a:p>
          <a:p>
            <a:r>
              <a:rPr lang="en-GB" dirty="0">
                <a:hlinkClick r:id="rId3"/>
              </a:rPr>
              <a:t>http://www.dengfanxin.cn/wp-content/uploads/2016/03/1998Lecun.pdf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23944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42EF-7789-2C4C-BDC3-AD65A151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идея </a:t>
            </a:r>
            <a:r>
              <a:rPr lang="en-RU" dirty="0"/>
              <a:t>EfficientNet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40CF4-B26B-1448-AA81-A8EAE1454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95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Основа: </a:t>
            </a:r>
            <a:r>
              <a:rPr lang="en-GB" sz="1800" dirty="0"/>
              <a:t>Tan, </a:t>
            </a:r>
            <a:r>
              <a:rPr lang="en-GB" sz="1800" dirty="0" err="1"/>
              <a:t>Mingxing</a:t>
            </a:r>
            <a:r>
              <a:rPr lang="en-GB" sz="1800" dirty="0"/>
              <a:t>, Bo Chen, </a:t>
            </a:r>
            <a:r>
              <a:rPr lang="en-GB" sz="1800" dirty="0" err="1"/>
              <a:t>Ruoming</a:t>
            </a:r>
            <a:r>
              <a:rPr lang="en-GB" sz="1800" dirty="0"/>
              <a:t> Pang, Vijay Vasudevan, Mark Sandler, Andrew Howard, and Quoc V. Le. "</a:t>
            </a:r>
            <a:r>
              <a:rPr lang="en-GB" sz="1800" dirty="0" err="1"/>
              <a:t>Mnasnet</a:t>
            </a:r>
            <a:r>
              <a:rPr lang="en-GB" sz="1800" dirty="0"/>
              <a:t>: Platform-aware neural architecture search for mobile." In </a:t>
            </a:r>
            <a:r>
              <a:rPr lang="en-GB" sz="1800" i="1" dirty="0"/>
              <a:t>Proceedings of the IEEE Conference on Computer Vision and Pattern Recognition</a:t>
            </a:r>
            <a:r>
              <a:rPr lang="en-GB" sz="1800" dirty="0"/>
              <a:t>, pp. 2820-2828. 2019. </a:t>
            </a:r>
            <a:r>
              <a:rPr lang="en-GB" sz="1800" dirty="0">
                <a:hlinkClick r:id="rId2"/>
              </a:rPr>
              <a:t>http://openaccess.thecvf.com/content_CVPR_2019/papers/Tan_MnasNet_Platform-Aware_Neural_Architecture_Search_for_Mobile_CVPR_2019_paper.pdf</a:t>
            </a:r>
            <a:endParaRPr lang="en-GB" sz="1800" dirty="0"/>
          </a:p>
          <a:p>
            <a:endParaRPr lang="en-GB" sz="1800" dirty="0"/>
          </a:p>
          <a:p>
            <a:endParaRPr lang="en-R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80095-82AE-6E4C-8553-999CD05A6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3624647" cy="20577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C517A4-36ED-0C4A-8AB2-F21F39917147}"/>
                  </a:ext>
                </a:extLst>
              </p:cNvPr>
              <p:cNvSpPr txBox="1"/>
              <p:nvPr/>
            </p:nvSpPr>
            <p:spPr>
              <a:xfrm>
                <a:off x="5980671" y="3404069"/>
                <a:ext cx="537312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Шаг 1. Фиксируем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dirty="0"/>
                  <a:t> и находим с помощью перебора на сетке такие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что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/>
                  <a:t>, и новая сеть даёт оптимальный результат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Шаг 2. Используя найденные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, обучаем сеть с масштабированием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ru-RU" dirty="0"/>
                  <a:t>, которое можем себе позволить по ресурсам.</a:t>
                </a:r>
                <a:endParaRPr lang="en-RU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C517A4-36ED-0C4A-8AB2-F21F39917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71" y="3404069"/>
                <a:ext cx="5373129" cy="1754326"/>
              </a:xfrm>
              <a:prstGeom prst="rect">
                <a:avLst/>
              </a:prstGeom>
              <a:blipFill>
                <a:blip r:embed="rId4"/>
                <a:stretch>
                  <a:fillRect l="-472" t="-1439" r="-1651" b="-431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1885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CEA47-B7E1-4545-A6AE-F95B1FE7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Практическая часть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E500-B178-8F45-B26B-07D7DE0A1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76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93C630-567E-7147-9B4D-CE5C1BAE1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309" y="389106"/>
            <a:ext cx="8039382" cy="58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2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62B9-DB1E-7E46-A8B5-68914C4E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Изображения </a:t>
            </a:r>
            <a:r>
              <a:rPr lang="en-RU" dirty="0"/>
              <a:t>ImageNet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EEAE21-3CBC-9C4C-ACA1-0A60716D5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260" y="1825625"/>
            <a:ext cx="7893479" cy="4351338"/>
          </a:xfrm>
        </p:spPr>
      </p:pic>
    </p:spTree>
    <p:extLst>
      <p:ext uri="{BB962C8B-B14F-4D97-AF65-F5344CB8AC3E}">
        <p14:creationId xmlns:p14="http://schemas.microsoft.com/office/powerpoint/2010/main" val="21463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A5AF-9CC7-834C-A3E2-8A304282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2E37D-C1DE-2F46-B05F-251504B00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10" y="1538458"/>
            <a:ext cx="8370651" cy="719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EE7106-39BF-B546-B124-9706FF6BDC63}"/>
              </a:ext>
            </a:extLst>
          </p:cNvPr>
          <p:cNvSpPr txBox="1"/>
          <p:nvPr/>
        </p:nvSpPr>
        <p:spPr>
          <a:xfrm>
            <a:off x="924127" y="5850235"/>
            <a:ext cx="10137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Vedaldi</a:t>
            </a:r>
            <a:r>
              <a:rPr lang="en-GB" dirty="0"/>
              <a:t>, Andrea, and Karel </a:t>
            </a:r>
            <a:r>
              <a:rPr lang="en-GB" dirty="0" err="1"/>
              <a:t>Lenc</a:t>
            </a:r>
            <a:r>
              <a:rPr lang="en-GB" dirty="0"/>
              <a:t>. "</a:t>
            </a:r>
            <a:r>
              <a:rPr lang="en-GB" dirty="0" err="1"/>
              <a:t>Matconvnet</a:t>
            </a:r>
            <a:r>
              <a:rPr lang="en-GB" dirty="0"/>
              <a:t>: Convolutional neural networks for </a:t>
            </a:r>
            <a:r>
              <a:rPr lang="en-GB" dirty="0" err="1"/>
              <a:t>matlab</a:t>
            </a:r>
            <a:r>
              <a:rPr lang="en-GB" dirty="0"/>
              <a:t>." In </a:t>
            </a:r>
            <a:r>
              <a:rPr lang="en-GB" i="1" dirty="0"/>
              <a:t>Proceedings of the 23rd ACM international conference on Multimedia</a:t>
            </a:r>
            <a:r>
              <a:rPr lang="en-GB" dirty="0"/>
              <a:t>, pp. 689-692. 2015.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https://arxiv.org/pdf/1412.4564</a:t>
            </a:r>
            <a:r>
              <a:rPr lang="en-GB" dirty="0"/>
              <a:t>)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842A9-E66C-F74D-96F8-DECEF66B5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90" y="2381936"/>
            <a:ext cx="5617994" cy="9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1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A5AF-9CC7-834C-A3E2-8A304282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Свёрточный</a:t>
            </a:r>
            <a:r>
              <a:rPr lang="ru-RU" dirty="0"/>
              <a:t> слой</a:t>
            </a:r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E2E37D-C1DE-2F46-B05F-251504B00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10" y="1538458"/>
            <a:ext cx="8370651" cy="719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EE7106-39BF-B546-B124-9706FF6BDC63}"/>
              </a:ext>
            </a:extLst>
          </p:cNvPr>
          <p:cNvSpPr txBox="1"/>
          <p:nvPr/>
        </p:nvSpPr>
        <p:spPr>
          <a:xfrm>
            <a:off x="924127" y="5850235"/>
            <a:ext cx="10137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Vedaldi</a:t>
            </a:r>
            <a:r>
              <a:rPr lang="en-GB" dirty="0"/>
              <a:t>, Andrea, and Karel </a:t>
            </a:r>
            <a:r>
              <a:rPr lang="en-GB" dirty="0" err="1"/>
              <a:t>Lenc</a:t>
            </a:r>
            <a:r>
              <a:rPr lang="en-GB" dirty="0"/>
              <a:t>. "</a:t>
            </a:r>
            <a:r>
              <a:rPr lang="en-GB" dirty="0" err="1"/>
              <a:t>Matconvnet</a:t>
            </a:r>
            <a:r>
              <a:rPr lang="en-GB" dirty="0"/>
              <a:t>: Convolutional neural networks for </a:t>
            </a:r>
            <a:r>
              <a:rPr lang="en-GB" dirty="0" err="1"/>
              <a:t>matlab</a:t>
            </a:r>
            <a:r>
              <a:rPr lang="en-GB" dirty="0"/>
              <a:t>." In </a:t>
            </a:r>
            <a:r>
              <a:rPr lang="en-GB" i="1" dirty="0"/>
              <a:t>Proceedings of the 23rd ACM international conference on Multimedia</a:t>
            </a:r>
            <a:r>
              <a:rPr lang="en-GB" dirty="0"/>
              <a:t>, pp. 689-692. 2015.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https://arxiv.org/pdf/1412.4564</a:t>
            </a:r>
            <a:r>
              <a:rPr lang="en-GB" dirty="0"/>
              <a:t>)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842A9-E66C-F74D-96F8-DECEF66B5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990" y="2381936"/>
            <a:ext cx="5617994" cy="964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F6EBB5-BDBD-9842-AFFB-CA8432375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1" y="3530422"/>
            <a:ext cx="5961434" cy="201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3843-70F3-F343-BC01-F3AA0170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</a:t>
            </a:r>
            <a:r>
              <a:rPr lang="ru-RU" dirty="0" err="1"/>
              <a:t>свёрточного</a:t>
            </a:r>
            <a:r>
              <a:rPr lang="ru-RU" dirty="0"/>
              <a:t> слоя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8A33F6-D491-694F-9206-E33EEE38C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4954"/>
            <a:ext cx="10515600" cy="35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5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275D-F7D4-D342-A28B-14B0767E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Поля и шаг </a:t>
            </a:r>
            <a:r>
              <a:rPr lang="en-US" dirty="0"/>
              <a:t>(padding and stride)</a:t>
            </a:r>
            <a:endParaRPr lang="en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BF686C-9E86-3248-A803-B58E6A9C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020" y="2038350"/>
            <a:ext cx="4279900" cy="278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D8B595-4622-164C-9DAB-230227DA5CE3}"/>
              </a:ext>
            </a:extLst>
          </p:cNvPr>
          <p:cNvSpPr txBox="1"/>
          <p:nvPr/>
        </p:nvSpPr>
        <p:spPr>
          <a:xfrm>
            <a:off x="838200" y="6235430"/>
            <a:ext cx="465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* </a:t>
            </a:r>
            <a:r>
              <a:rPr lang="ru-RU" dirty="0"/>
              <a:t>Иллюстрация с сайта </a:t>
            </a:r>
            <a:r>
              <a:rPr lang="ru-RU" dirty="0" err="1"/>
              <a:t>рарзработчика</a:t>
            </a:r>
            <a:r>
              <a:rPr lang="ru-RU" dirty="0"/>
              <a:t> </a:t>
            </a:r>
            <a:r>
              <a:rPr lang="en-US" dirty="0" err="1"/>
              <a:t>theano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119034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870</Words>
  <Application>Microsoft Macintosh PowerPoint</Application>
  <PresentationFormat>Widescreen</PresentationFormat>
  <Paragraphs>204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Классификация изображений с помощью нейронных сетей</vt:lpstr>
      <vt:lpstr>MNIST</vt:lpstr>
      <vt:lpstr>LeNet</vt:lpstr>
      <vt:lpstr>PowerPoint Presentation</vt:lpstr>
      <vt:lpstr>Изображения ImageNet</vt:lpstr>
      <vt:lpstr>Свёрточный слой</vt:lpstr>
      <vt:lpstr>Свёрточный слой</vt:lpstr>
      <vt:lpstr>Визуализация свёрточного слоя</vt:lpstr>
      <vt:lpstr>Поля и шаг (padding and stride)</vt:lpstr>
      <vt:lpstr>Поля и шаг (padding and stride)</vt:lpstr>
      <vt:lpstr>Свёрочный слой: вся правда</vt:lpstr>
      <vt:lpstr>Max pooling, spatial pooling (субдискретизация)</vt:lpstr>
      <vt:lpstr>Функции активации</vt:lpstr>
      <vt:lpstr>Функции потерь</vt:lpstr>
      <vt:lpstr>Метод стохастического градиентного спуска</vt:lpstr>
      <vt:lpstr>Batch normalization</vt:lpstr>
      <vt:lpstr>DropOut (исключения)</vt:lpstr>
      <vt:lpstr>Эффективность dropout и batch normalization</vt:lpstr>
      <vt:lpstr>AlexNet</vt:lpstr>
      <vt:lpstr>Число операций и количество памяти</vt:lpstr>
      <vt:lpstr>VGG</vt:lpstr>
      <vt:lpstr>VGG</vt:lpstr>
      <vt:lpstr>GoogleNet</vt:lpstr>
      <vt:lpstr>GoogleNet,  блок Inception</vt:lpstr>
      <vt:lpstr>ResNet</vt:lpstr>
      <vt:lpstr>Residual блок</vt:lpstr>
      <vt:lpstr>Результаты ResNet</vt:lpstr>
      <vt:lpstr>Результаты ResNet</vt:lpstr>
      <vt:lpstr>EfficientNet</vt:lpstr>
      <vt:lpstr>Основная идея EfficientNet</vt:lpstr>
      <vt:lpstr>Практическая часть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2020-02-28T00:25:32Z</dcterms:created>
  <dcterms:modified xsi:type="dcterms:W3CDTF">2020-02-28T14:45:32Z</dcterms:modified>
</cp:coreProperties>
</file>